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sldIdLst>
    <p:sldId id="261" r:id="rId8"/>
    <p:sldId id="256" r:id="rId9"/>
    <p:sldId id="257" r:id="rId10"/>
    <p:sldId id="259" r:id="rId11"/>
    <p:sldId id="266" r:id="rId12"/>
    <p:sldId id="258" r:id="rId13"/>
    <p:sldId id="265" r:id="rId14"/>
    <p:sldId id="263" r:id="rId15"/>
    <p:sldId id="270" r:id="rId16"/>
    <p:sldId id="260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Vhjt+6tiKuQPe52gphZRw==" hashData="RdW+kGZNNyZvQAGFw2v70R/JbN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6" Type="http://schemas.openxmlformats.org/officeDocument/2006/relationships/tags" Target="../tags/tag5.xml"/><Relationship Id="rId11" Type="http://schemas.openxmlformats.org/officeDocument/2006/relationships/image" Target="../media/image1.png"/><Relationship Id="rId5" Type="http://schemas.openxmlformats.org/officeDocument/2006/relationships/tags" Target="../tags/tag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customXml" Target="../../customXml/item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customXml" Target="../../customXml/item3.xml"/><Relationship Id="rId6" Type="http://schemas.openxmlformats.org/officeDocument/2006/relationships/tags" Target="../tags/tag17.xml"/><Relationship Id="rId11" Type="http://schemas.openxmlformats.org/officeDocument/2006/relationships/image" Target="../media/image1.png"/><Relationship Id="rId5" Type="http://schemas.openxmlformats.org/officeDocument/2006/relationships/tags" Target="../tags/tag1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customXml" Target="../../customXml/item6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customXml" Target="../../customXml/item5.xml"/><Relationship Id="rId6" Type="http://schemas.openxmlformats.org/officeDocument/2006/relationships/tags" Target="../tags/tag26.xml"/><Relationship Id="rId11" Type="http://schemas.openxmlformats.org/officeDocument/2006/relationships/image" Target="../media/image1.png"/><Relationship Id="rId5" Type="http://schemas.openxmlformats.org/officeDocument/2006/relationships/tags" Target="../tags/tag2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customXml" Target="../../customXml/item4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1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6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01652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en-US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en-US" sz="320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68134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1394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7449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952703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8689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5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5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3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2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6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565C0-86FD-4E9C-AB5C-941B33AC0220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5374-FDE3-4659-94D3-95F982DB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slide" Target="slide8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tags" Target="../tags/tag32.xml"/><Relationship Id="rId16" Type="http://schemas.openxmlformats.org/officeDocument/2006/relationships/image" Target="../media/image16.png"/><Relationship Id="rId1" Type="http://schemas.openxmlformats.org/officeDocument/2006/relationships/tags" Target="../tags/tag31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http://mrhiggins.net/algebra2/wp-content/uploads/2008/05/stlouisarch.jpg" TargetMode="External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0.tmp"/><Relationship Id="rId7" Type="http://schemas.openxmlformats.org/officeDocument/2006/relationships/image" Target="../media/image9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http://mrhiggins.net/algebra2/wp-content/uploads/2008/05/stlouisarch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9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8.jpeg"/><Relationship Id="rId11" Type="http://schemas.openxmlformats.org/officeDocument/2006/relationships/image" Target="../media/image16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http://mrhiggins.net/algebra2/wp-content/uploads/2008/05/stlouisarch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8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7.jpeg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6" Type="http://schemas.openxmlformats.org/officeDocument/2006/relationships/hyperlink" Target="http://mrhiggins.net/algebra2/wp-content/uploads/2008/05/stlouisarch.jpg" TargetMode="External"/><Relationship Id="rId1" Type="http://schemas.openxmlformats.org/officeDocument/2006/relationships/tags" Target="../tags/tag47.xml"/><Relationship Id="rId6" Type="http://schemas.openxmlformats.org/officeDocument/2006/relationships/image" Target="../media/image20.jpeg"/><Relationship Id="rId11" Type="http://schemas.openxmlformats.org/officeDocument/2006/relationships/image" Target="../media/image6.jpeg"/><Relationship Id="rId5" Type="http://schemas.openxmlformats.org/officeDocument/2006/relationships/image" Target="../media/image19.jpeg"/><Relationship Id="rId15" Type="http://schemas.openxmlformats.org/officeDocument/2006/relationships/image" Target="../media/image10.jpeg"/><Relationship Id="rId10" Type="http://schemas.openxmlformats.org/officeDocument/2006/relationships/image" Target="../media/image41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9.jpeg"/><Relationship Id="rId11" Type="http://schemas.openxmlformats.org/officeDocument/2006/relationships/image" Target="../media/image16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12" Type="http://schemas.openxmlformats.org/officeDocument/2006/relationships/image" Target="../media/image9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6.png"/><Relationship Id="rId11" Type="http://schemas.openxmlformats.org/officeDocument/2006/relationships/image" Target="../media/image8.jpeg"/><Relationship Id="rId5" Type="http://schemas.openxmlformats.org/officeDocument/2006/relationships/image" Target="../media/image25.pn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image" Target="../media/image24.png"/><Relationship Id="rId9" Type="http://schemas.openxmlformats.org/officeDocument/2006/relationships/image" Target="../media/image6.jpeg"/><Relationship Id="rId14" Type="http://schemas.openxmlformats.org/officeDocument/2006/relationships/hyperlink" Target="http://mrhiggins.net/algebra2/wp-content/uploads/2008/05/stlouisarch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9.png"/><Relationship Id="rId7" Type="http://schemas.openxmlformats.org/officeDocument/2006/relationships/image" Target="../media/image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http://mrhiggins.net/algebra2/wp-content/uploads/2008/05/stlouisarch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9.jpeg"/><Relationship Id="rId11" Type="http://schemas.openxmlformats.org/officeDocument/2006/relationships/image" Target="../media/image16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rhiggins.net/algebra2/wp-content/uploads/2008/05/stlouisarch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rhiggins.net/algebra2/wp-content/uploads/2008/05/stlouisarch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microsoft.com/office/2007/relationships/hdphoto" Target="../media/hdphoto1.wdp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848600" y="0"/>
            <a:ext cx="1766888" cy="7010400"/>
            <a:chOff x="7848600" y="0"/>
            <a:chExt cx="1766888" cy="7010400"/>
          </a:xfrm>
        </p:grpSpPr>
        <p:pic>
          <p:nvPicPr>
            <p:cNvPr id="13" name="Picture 2" descr="http://bccp.lbl.gov/Art/stokstad_parabola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525" y="1860550"/>
              <a:ext cx="1565275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_70_bw_l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715000"/>
              <a:ext cx="1447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www.miragebookmark.ch/images/library-parabola-british-library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648200"/>
              <a:ext cx="1766888" cy="117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http://cdn1.newsone.com/files/2009/11/mcdonald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429000"/>
              <a:ext cx="1701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http://www.nyc-architecture.com/UES/09a_parabol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838200"/>
              <a:ext cx="1600200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stlouisarch.jpg">
              <a:hlinkClick r:id="rId9" tooltip="stlouisarch.jpg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0"/>
              <a:ext cx="153987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-381000" y="79019"/>
            <a:ext cx="8305800" cy="75918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Which among the following shows an application of ellipse? 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92485"/>
            <a:ext cx="2354433" cy="223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22527"/>
            <a:ext cx="1524000" cy="237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http://www.urotech.net/art/lithotripsy.jp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"/>
          <a:stretch/>
        </p:blipFill>
        <p:spPr bwMode="auto">
          <a:xfrm>
            <a:off x="1449977" y="4263186"/>
            <a:ext cx="2607086" cy="19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upload.wikimedia.org/wikipedia/commons/e/e7/Didcot_power_station_cooling_tower_zootalures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3186"/>
            <a:ext cx="276714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48100" y="3244334"/>
            <a:ext cx="478326" cy="6491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3148930"/>
            <a:ext cx="478326" cy="6491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707138" y="5978719"/>
            <a:ext cx="569462" cy="6491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925921" y="5978719"/>
            <a:ext cx="478326" cy="6491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pic>
        <p:nvPicPr>
          <p:cNvPr id="29" name="Content Placeholder 2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5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-533400" y="122059"/>
            <a:ext cx="8833104" cy="75918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/>
              <a:t>The </a:t>
            </a:r>
            <a:r>
              <a:rPr lang="en-US" sz="2800" dirty="0"/>
              <a:t>point (–2.5, 3.5) lie </a:t>
            </a:r>
            <a:r>
              <a:rPr lang="en-US" sz="2800" dirty="0" smtClean="0"/>
              <a:t>inside </a:t>
            </a:r>
            <a:r>
              <a:rPr lang="en-US" sz="2800" dirty="0"/>
              <a:t>the circle </a:t>
            </a:r>
            <a:r>
              <a:rPr lang="en-US" sz="2800" i="1" dirty="0"/>
              <a:t>x</a:t>
            </a:r>
            <a:r>
              <a:rPr lang="en-US" sz="2800" baseline="30000" dirty="0"/>
              <a:t>2</a:t>
            </a:r>
            <a:r>
              <a:rPr lang="en-US" sz="2800" dirty="0"/>
              <a:t> + </a:t>
            </a:r>
            <a:r>
              <a:rPr lang="en-US" sz="2800" i="1" dirty="0"/>
              <a:t>y</a:t>
            </a:r>
            <a:r>
              <a:rPr lang="en-US" sz="2800" baseline="30000" dirty="0"/>
              <a:t>2</a:t>
            </a:r>
            <a:r>
              <a:rPr lang="en-US" sz="2800" dirty="0"/>
              <a:t> = 25</a:t>
            </a: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45425" y="0"/>
            <a:ext cx="1504950" cy="6864531"/>
            <a:chOff x="7845425" y="0"/>
            <a:chExt cx="1504950" cy="6864531"/>
          </a:xfrm>
        </p:grpSpPr>
        <p:grpSp>
          <p:nvGrpSpPr>
            <p:cNvPr id="13" name="Group 12"/>
            <p:cNvGrpSpPr/>
            <p:nvPr/>
          </p:nvGrpSpPr>
          <p:grpSpPr>
            <a:xfrm>
              <a:off x="7845425" y="0"/>
              <a:ext cx="1504950" cy="5940425"/>
              <a:chOff x="7845425" y="0"/>
              <a:chExt cx="1504950" cy="5940425"/>
            </a:xfrm>
          </p:grpSpPr>
          <p:pic>
            <p:nvPicPr>
              <p:cNvPr id="15" name="Picture 2" descr="konark_sun_templ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5425" y="0"/>
                <a:ext cx="1450975" cy="1003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" descr="India_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990600"/>
                <a:ext cx="1316038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8" descr="http://www.webuildpages.com/jim/london/stonehenge-1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350" y="2041525"/>
                <a:ext cx="1263650" cy="942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http://img.groundspeak.com/waymarking/b62ba5ac-2643-4dd5-b342-dd6c8e42dd6a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8763" y="2955925"/>
                <a:ext cx="1265237" cy="949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0" descr="http://www.onmilwaukee.com/images/articles/so/soundoff011109/soundoff011109_story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4000" y="3870325"/>
                <a:ext cx="12700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0" descr="http://www.merityre.co.uk/site-resources/images/pageImages/alloy_wheels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800600"/>
                <a:ext cx="1501775" cy="113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551" y="5778681"/>
              <a:ext cx="145097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62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-286730" y="102832"/>
            <a:ext cx="8833104" cy="759181"/>
          </a:xfrm>
        </p:spPr>
        <p:txBody>
          <a:bodyPr/>
          <a:lstStyle/>
          <a:p>
            <a:r>
              <a:rPr lang="en-US" dirty="0" smtClean="0"/>
              <a:t>Mark the focus  of the following  parabola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67000" y="800317"/>
                <a:ext cx="154202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800317"/>
                <a:ext cx="1542025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28954" y="1428750"/>
            <a:ext cx="5052845" cy="4933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7848600" y="0"/>
            <a:ext cx="1766888" cy="7010400"/>
            <a:chOff x="7848600" y="0"/>
            <a:chExt cx="1766888" cy="7010400"/>
          </a:xfrm>
        </p:grpSpPr>
        <p:pic>
          <p:nvPicPr>
            <p:cNvPr id="7" name="Picture 2" descr="http://bccp.lbl.gov/Art/stokstad_parabola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525" y="1860550"/>
              <a:ext cx="1565275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_70_bw_l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715000"/>
              <a:ext cx="1447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ttp://www.miragebookmark.ch/images/library-parabola-british-library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648200"/>
              <a:ext cx="1766888" cy="117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http://cdn1.newsone.com/files/2009/11/mcdonald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429000"/>
              <a:ext cx="1701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ttp://www.nyc-architecture.com/UES/09a_parabol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838200"/>
              <a:ext cx="1600200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stlouisarch.jpg">
              <a:hlinkClick r:id="rId9" tooltip="stlouisarch.jpg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0"/>
              <a:ext cx="153987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921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116586"/>
            <a:ext cx="8988552" cy="75918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Find </a:t>
            </a:r>
            <a:r>
              <a:rPr lang="en-US" dirty="0"/>
              <a:t>the </a:t>
            </a:r>
            <a:r>
              <a:rPr lang="en-US" dirty="0" smtClean="0"/>
              <a:t>equation </a:t>
            </a:r>
            <a:r>
              <a:rPr lang="en-US" dirty="0"/>
              <a:t>of the parabola that satisfies </a:t>
            </a:r>
            <a:r>
              <a:rPr lang="en-US" dirty="0" smtClean="0"/>
              <a:t>                      the conditions :</a:t>
            </a:r>
            <a:r>
              <a:rPr lang="en-US" dirty="0"/>
              <a:t>Focus (0,–3); </a:t>
            </a:r>
            <a:r>
              <a:rPr lang="en-US" dirty="0" err="1"/>
              <a:t>directrix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/>
              <a:t>= 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48600" y="0"/>
            <a:ext cx="1766888" cy="7010400"/>
            <a:chOff x="7848600" y="0"/>
            <a:chExt cx="1766888" cy="7010400"/>
          </a:xfrm>
        </p:grpSpPr>
        <p:pic>
          <p:nvPicPr>
            <p:cNvPr id="4" name="Picture 2" descr="http://bccp.lbl.gov/Art/stokstad_parabola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525" y="1860550"/>
              <a:ext cx="1565275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picture_70_bw_l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715000"/>
              <a:ext cx="1447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http://www.miragebookmark.ch/images/library-parabola-british-library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648200"/>
              <a:ext cx="1766888" cy="117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http://cdn1.newsone.com/files/2009/11/mcdonald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429000"/>
              <a:ext cx="1701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://www.nyc-architecture.com/UES/09a_parabol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838200"/>
              <a:ext cx="1600200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stlouisarch.jpg">
              <a:hlinkClick r:id="rId9" tooltip="stlouisarch.jpg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0"/>
              <a:ext cx="153987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1371600" y="1458151"/>
            <a:ext cx="6511925" cy="439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y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12x</a:t>
            </a:r>
            <a:endParaRPr lang="en-US" sz="2400" dirty="0"/>
          </a:p>
        </p:txBody>
      </p:sp>
      <p:sp>
        <p:nvSpPr>
          <p:cNvPr id="19" name="Content Placeholder 17"/>
          <p:cNvSpPr txBox="1">
            <a:spLocks/>
          </p:cNvSpPr>
          <p:nvPr/>
        </p:nvSpPr>
        <p:spPr>
          <a:xfrm>
            <a:off x="1336675" y="2653716"/>
            <a:ext cx="6511925" cy="439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0877" tIns="34654" rIns="90877" bIns="34654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y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-12x</a:t>
            </a:r>
            <a:endParaRPr lang="en-US" sz="2400" dirty="0"/>
          </a:p>
        </p:txBody>
      </p:sp>
      <p:sp>
        <p:nvSpPr>
          <p:cNvPr id="20" name="Content Placeholder 17"/>
          <p:cNvSpPr txBox="1">
            <a:spLocks/>
          </p:cNvSpPr>
          <p:nvPr/>
        </p:nvSpPr>
        <p:spPr>
          <a:xfrm>
            <a:off x="1327966" y="4160451"/>
            <a:ext cx="6511925" cy="439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0877" tIns="34654" rIns="90877" bIns="34654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x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12y</a:t>
            </a:r>
            <a:endParaRPr lang="en-US" sz="2400" dirty="0"/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1327965" y="5391752"/>
            <a:ext cx="6511925" cy="439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0877" tIns="34654" rIns="90877" bIns="34654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x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12y</a:t>
            </a:r>
            <a:endParaRPr lang="en-US" sz="2400" dirty="0"/>
          </a:p>
        </p:txBody>
      </p:sp>
      <p:pic>
        <p:nvPicPr>
          <p:cNvPr id="23" name="Picture 2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2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619875" y="-34834"/>
            <a:ext cx="1504950" cy="6864531"/>
            <a:chOff x="7845425" y="0"/>
            <a:chExt cx="1504950" cy="6864531"/>
          </a:xfrm>
        </p:grpSpPr>
        <p:grpSp>
          <p:nvGrpSpPr>
            <p:cNvPr id="14" name="Group 13"/>
            <p:cNvGrpSpPr/>
            <p:nvPr/>
          </p:nvGrpSpPr>
          <p:grpSpPr>
            <a:xfrm>
              <a:off x="7845425" y="0"/>
              <a:ext cx="1504950" cy="5940425"/>
              <a:chOff x="7845425" y="0"/>
              <a:chExt cx="1504950" cy="5940425"/>
            </a:xfrm>
          </p:grpSpPr>
          <p:pic>
            <p:nvPicPr>
              <p:cNvPr id="16" name="Picture 2" descr="konark_sun_templ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5425" y="0"/>
                <a:ext cx="1450975" cy="1003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" descr="India_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990600"/>
                <a:ext cx="1316038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8" descr="http://www.webuildpages.com/jim/london/stonehenge-12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350" y="2041525"/>
                <a:ext cx="1263650" cy="942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http://img.groundspeak.com/waymarking/b62ba5ac-2643-4dd5-b342-dd6c8e42dd6a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8763" y="2955925"/>
                <a:ext cx="1265237" cy="949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0" descr="http://www.onmilwaukee.com/images/articles/so/soundoff011109/soundoff011109_story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4000" y="3870325"/>
                <a:ext cx="12700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0" descr="http://www.merityre.co.uk/site-resources/images/pageImages/alloy_wheels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800600"/>
                <a:ext cx="1501775" cy="113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551" y="5778681"/>
              <a:ext cx="145097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-1010630" y="304800"/>
            <a:ext cx="8833104" cy="75918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you like</a:t>
            </a:r>
          </a:p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Mouse Mischief Quizzing?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arturban.net/art/2010/11/Smiley-Face-100-roll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58246"/>
            <a:ext cx="1457324" cy="14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848600" y="0"/>
            <a:ext cx="1766888" cy="7010400"/>
            <a:chOff x="7848600" y="0"/>
            <a:chExt cx="1766888" cy="7010400"/>
          </a:xfrm>
        </p:grpSpPr>
        <p:pic>
          <p:nvPicPr>
            <p:cNvPr id="7" name="Picture 2" descr="http://bccp.lbl.gov/Art/stokstad_parabola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525" y="1860550"/>
              <a:ext cx="1565275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icture_70_bw_l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715000"/>
              <a:ext cx="1447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ttp://www.miragebookmark.ch/images/library-parabola-british-library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648200"/>
              <a:ext cx="1766888" cy="117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http://cdn1.newsone.com/files/2009/11/mcdonalds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429000"/>
              <a:ext cx="1701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ttp://www.nyc-architecture.com/UES/09a_parabola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838200"/>
              <a:ext cx="1600200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stlouisarch.jpg">
              <a:hlinkClick r:id="rId16" tooltip="stlouisarch.jpg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0"/>
              <a:ext cx="153987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1945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9593" y="214002"/>
            <a:ext cx="7825831" cy="92899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dirty="0" smtClean="0"/>
              <a:t>Which among the following is a circle with </a:t>
            </a:r>
            <a:r>
              <a:rPr lang="en-US" sz="2800" dirty="0" err="1" smtClean="0"/>
              <a:t>centre</a:t>
            </a:r>
            <a:r>
              <a:rPr lang="en-US" sz="2800" dirty="0" smtClean="0"/>
              <a:t> at</a:t>
            </a:r>
          </a:p>
          <a:p>
            <a:pPr algn="l"/>
            <a:r>
              <a:rPr lang="en-US" sz="2800" dirty="0" smtClean="0"/>
              <a:t> origin ?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(</a:t>
            </a:r>
            <a:r>
              <a:rPr lang="es-ES" i="1" dirty="0"/>
              <a:t>x </a:t>
            </a:r>
            <a:r>
              <a:rPr lang="es-ES" dirty="0"/>
              <a:t>+ 3)</a:t>
            </a:r>
            <a:r>
              <a:rPr lang="es-ES" baseline="30000" dirty="0"/>
              <a:t>2</a:t>
            </a:r>
            <a:r>
              <a:rPr lang="es-ES" dirty="0"/>
              <a:t> + (</a:t>
            </a:r>
            <a:r>
              <a:rPr lang="es-ES" i="1" dirty="0"/>
              <a:t>y </a:t>
            </a:r>
            <a:r>
              <a:rPr lang="es-ES" dirty="0"/>
              <a:t>–2)</a:t>
            </a:r>
            <a:r>
              <a:rPr lang="es-ES" baseline="30000" dirty="0"/>
              <a:t>2</a:t>
            </a:r>
            <a:r>
              <a:rPr lang="es-ES" dirty="0"/>
              <a:t> = 16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ES" dirty="0"/>
              <a:t>(</a:t>
            </a:r>
            <a:r>
              <a:rPr lang="es-ES" i="1" dirty="0"/>
              <a:t>x </a:t>
            </a:r>
            <a:r>
              <a:rPr lang="es-ES" dirty="0"/>
              <a:t>+ 4)</a:t>
            </a:r>
            <a:r>
              <a:rPr lang="es-ES" baseline="30000" dirty="0"/>
              <a:t>2</a:t>
            </a:r>
            <a:r>
              <a:rPr lang="es-ES" dirty="0"/>
              <a:t> + (</a:t>
            </a:r>
            <a:r>
              <a:rPr lang="es-ES" i="1" dirty="0"/>
              <a:t>y </a:t>
            </a:r>
            <a:r>
              <a:rPr lang="es-ES" dirty="0"/>
              <a:t>+ 5)</a:t>
            </a:r>
            <a:r>
              <a:rPr lang="es-ES" baseline="30000" dirty="0"/>
              <a:t>2</a:t>
            </a:r>
            <a:r>
              <a:rPr lang="es-ES" dirty="0"/>
              <a:t> = 49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i="1" dirty="0" smtClean="0"/>
              <a:t>x</a:t>
            </a:r>
            <a:r>
              <a:rPr lang="es-ES" baseline="30000" dirty="0" smtClean="0"/>
              <a:t>2</a:t>
            </a:r>
            <a:r>
              <a:rPr lang="es-ES" dirty="0" smtClean="0"/>
              <a:t>+ y</a:t>
            </a:r>
            <a:r>
              <a:rPr lang="es-ES" baseline="30000" dirty="0" smtClean="0"/>
              <a:t>2 </a:t>
            </a:r>
            <a:r>
              <a:rPr lang="es-ES" dirty="0"/>
              <a:t>= </a:t>
            </a:r>
            <a:r>
              <a:rPr lang="es-ES" dirty="0" smtClean="0"/>
              <a:t>1.5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i="1" dirty="0" smtClean="0"/>
              <a:t>x</a:t>
            </a:r>
            <a:r>
              <a:rPr lang="es-ES" baseline="30000" dirty="0" smtClean="0"/>
              <a:t>2</a:t>
            </a:r>
            <a:r>
              <a:rPr lang="es-ES" dirty="0" smtClean="0"/>
              <a:t> + </a:t>
            </a:r>
            <a:r>
              <a:rPr lang="es-ES" i="1" dirty="0" smtClean="0"/>
              <a:t>y</a:t>
            </a:r>
            <a:r>
              <a:rPr lang="es-ES" baseline="30000" dirty="0" smtClean="0"/>
              <a:t>2</a:t>
            </a:r>
            <a:r>
              <a:rPr lang="es-ES" dirty="0" smtClean="0"/>
              <a:t> + 5x +4y= 49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845425" y="0"/>
            <a:ext cx="1504950" cy="5940425"/>
            <a:chOff x="7845425" y="0"/>
            <a:chExt cx="1504950" cy="5940425"/>
          </a:xfrm>
        </p:grpSpPr>
        <p:pic>
          <p:nvPicPr>
            <p:cNvPr id="15" name="Picture 2" descr="konark_sun_temp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425" y="0"/>
              <a:ext cx="1450975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 descr="India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990600"/>
              <a:ext cx="1316038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http://www.webuildpages.com/jim/london/stonehenge-1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350" y="2041525"/>
              <a:ext cx="126365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http://img.groundspeak.com/waymarking/b62ba5ac-2643-4dd5-b342-dd6c8e42dd6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8763" y="2955925"/>
              <a:ext cx="1265237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 descr="http://www.onmilwaukee.com/images/articles/so/soundoff011109/soundoff011109_story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0" y="3870325"/>
              <a:ext cx="12700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 descr="http://www.merityre.co.uk/site-resources/images/pageImages/alloy_wheel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800600"/>
              <a:ext cx="1501775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1" y="5778681"/>
            <a:ext cx="14509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-43766" y="-4354"/>
            <a:ext cx="8833104" cy="75918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Which </a:t>
            </a:r>
            <a:r>
              <a:rPr lang="en-US" sz="2800" dirty="0"/>
              <a:t>is the graph of the </a:t>
            </a:r>
            <a:r>
              <a:rPr lang="en-US" sz="2800" dirty="0" smtClean="0"/>
              <a:t>parabola </a:t>
            </a:r>
            <a:r>
              <a:rPr lang="en-US" sz="2800" dirty="0"/>
              <a:t>y = x</a:t>
            </a:r>
            <a:r>
              <a:rPr lang="en-US" sz="2800" baseline="30000" dirty="0"/>
              <a:t>2</a:t>
            </a:r>
            <a:r>
              <a:rPr lang="en-US" sz="2800" dirty="0"/>
              <a:t> – 3 	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709"/>
            <a:ext cx="16222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75" y="1371600"/>
            <a:ext cx="15335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86" y="2116183"/>
            <a:ext cx="170542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88" y="3505200"/>
            <a:ext cx="17621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848600" y="0"/>
            <a:ext cx="1766888" cy="7010400"/>
            <a:chOff x="7848600" y="0"/>
            <a:chExt cx="1766888" cy="7010400"/>
          </a:xfrm>
        </p:grpSpPr>
        <p:pic>
          <p:nvPicPr>
            <p:cNvPr id="14" name="Picture 2" descr="http://bccp.lbl.gov/Art/stokstad_parabola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525" y="1860550"/>
              <a:ext cx="1565275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picture_70_bw_l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715000"/>
              <a:ext cx="1447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http://www.miragebookmark.ch/images/library-parabola-british-library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648200"/>
              <a:ext cx="1766888" cy="117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http://cdn1.newsone.com/files/2009/11/mcdonalds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429000"/>
              <a:ext cx="1701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http://www.nyc-architecture.com/UES/09a_parabola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838200"/>
              <a:ext cx="1600200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stlouisarch.jpg">
              <a:hlinkClick r:id="rId14" tooltip="stlouisarch.jpg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0"/>
              <a:ext cx="153987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281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-457200" y="152400"/>
            <a:ext cx="8833104" cy="75918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l"/>
            <a:r>
              <a:rPr lang="es-ES" dirty="0" err="1" smtClean="0"/>
              <a:t>The</a:t>
            </a:r>
            <a:r>
              <a:rPr lang="es-ES" dirty="0" smtClean="0"/>
              <a:t>  centre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circle</a:t>
            </a:r>
            <a:r>
              <a:rPr lang="es-ES" dirty="0" smtClean="0"/>
              <a:t> (</a:t>
            </a:r>
            <a:r>
              <a:rPr lang="es-ES" i="1" dirty="0" smtClean="0"/>
              <a:t>x </a:t>
            </a:r>
            <a:r>
              <a:rPr lang="es-ES" dirty="0"/>
              <a:t>+ 5)</a:t>
            </a:r>
            <a:r>
              <a:rPr lang="es-ES" baseline="30000" dirty="0"/>
              <a:t>2 </a:t>
            </a:r>
            <a:r>
              <a:rPr lang="es-ES" dirty="0"/>
              <a:t>+ (</a:t>
            </a:r>
            <a:r>
              <a:rPr lang="es-ES" i="1" dirty="0"/>
              <a:t>y </a:t>
            </a:r>
            <a:r>
              <a:rPr lang="es-ES" dirty="0"/>
              <a:t>– 3)</a:t>
            </a:r>
            <a:r>
              <a:rPr lang="es-ES" baseline="30000" dirty="0"/>
              <a:t>2</a:t>
            </a:r>
            <a:r>
              <a:rPr lang="es-ES" dirty="0"/>
              <a:t> = </a:t>
            </a:r>
            <a:r>
              <a:rPr lang="es-ES" dirty="0" smtClean="0"/>
              <a:t>36 </a:t>
            </a:r>
          </a:p>
          <a:p>
            <a:pPr algn="l"/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point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line  2x+ 3y+1=0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845425" y="0"/>
            <a:ext cx="1504950" cy="6864531"/>
            <a:chOff x="7845425" y="0"/>
            <a:chExt cx="1504950" cy="6864531"/>
          </a:xfrm>
        </p:grpSpPr>
        <p:grpSp>
          <p:nvGrpSpPr>
            <p:cNvPr id="19" name="Group 18"/>
            <p:cNvGrpSpPr/>
            <p:nvPr/>
          </p:nvGrpSpPr>
          <p:grpSpPr>
            <a:xfrm>
              <a:off x="7845425" y="0"/>
              <a:ext cx="1504950" cy="5940425"/>
              <a:chOff x="7845425" y="0"/>
              <a:chExt cx="1504950" cy="5940425"/>
            </a:xfrm>
          </p:grpSpPr>
          <p:pic>
            <p:nvPicPr>
              <p:cNvPr id="21" name="Picture 2" descr="konark_sun_templ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5425" y="0"/>
                <a:ext cx="1450975" cy="1003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 descr="India_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990600"/>
                <a:ext cx="1316038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8" descr="http://www.webuildpages.com/jim/london/stonehenge-1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350" y="2041525"/>
                <a:ext cx="1263650" cy="942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" descr="http://img.groundspeak.com/waymarking/b62ba5ac-2643-4dd5-b342-dd6c8e42dd6a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8763" y="2955925"/>
                <a:ext cx="1265237" cy="949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0" descr="http://www.onmilwaukee.com/images/articles/so/soundoff011109/soundoff011109_story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4000" y="3870325"/>
                <a:ext cx="12700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0" descr="http://www.merityre.co.uk/site-resources/images/pageImages/alloy_wheels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800600"/>
                <a:ext cx="1501775" cy="113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551" y="5778681"/>
              <a:ext cx="145097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232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-262781" y="51415"/>
            <a:ext cx="8833104" cy="759181"/>
          </a:xfrm>
        </p:spPr>
        <p:txBody>
          <a:bodyPr/>
          <a:lstStyle/>
          <a:p>
            <a:r>
              <a:rPr lang="en-US" dirty="0" smtClean="0"/>
              <a:t>Draw  the </a:t>
            </a:r>
            <a:r>
              <a:rPr lang="en-US" dirty="0" err="1" smtClean="0"/>
              <a:t>directrix</a:t>
            </a:r>
            <a:r>
              <a:rPr lang="en-US" dirty="0" smtClean="0"/>
              <a:t> of the following  parabola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69458"/>
            <a:ext cx="53340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81400" y="800317"/>
                <a:ext cx="154202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800317"/>
                <a:ext cx="1542025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848600" y="0"/>
            <a:ext cx="1766888" cy="7010400"/>
            <a:chOff x="7848600" y="0"/>
            <a:chExt cx="1766888" cy="7010400"/>
          </a:xfrm>
        </p:grpSpPr>
        <p:pic>
          <p:nvPicPr>
            <p:cNvPr id="6" name="Picture 2" descr="http://bccp.lbl.gov/Art/stokstad_parabola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525" y="1860550"/>
              <a:ext cx="1565275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picture_70_bw_l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715000"/>
              <a:ext cx="1447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://www.miragebookmark.ch/images/library-parabola-british-library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648200"/>
              <a:ext cx="1766888" cy="117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ttp://cdn1.newsone.com/files/2009/11/mcdonald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429000"/>
              <a:ext cx="1701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http://www.nyc-architecture.com/UES/09a_parabol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838200"/>
              <a:ext cx="1600200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stlouisarch.jpg">
              <a:hlinkClick r:id="rId9" tooltip="stlouisarch.jpg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0"/>
              <a:ext cx="153987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879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152400"/>
            <a:ext cx="8833104" cy="75918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400" dirty="0"/>
              <a:t>T</a:t>
            </a:r>
            <a:r>
              <a:rPr lang="en-US" sz="2400" dirty="0" smtClean="0"/>
              <a:t>he equation of the circle with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(0,2) and radius 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i="1" dirty="0" smtClean="0"/>
              <a:t>x</a:t>
            </a:r>
            <a:r>
              <a:rPr lang="es-ES" baseline="30000" dirty="0" smtClean="0"/>
              <a:t>2</a:t>
            </a:r>
            <a:r>
              <a:rPr lang="es-ES" dirty="0" smtClean="0"/>
              <a:t>+ y</a:t>
            </a:r>
            <a:r>
              <a:rPr lang="es-ES" baseline="30000" dirty="0" smtClean="0"/>
              <a:t>2 </a:t>
            </a:r>
            <a:r>
              <a:rPr lang="es-ES" dirty="0" smtClean="0"/>
              <a:t>= 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ES" i="1" dirty="0" smtClean="0"/>
              <a:t>x</a:t>
            </a:r>
            <a:r>
              <a:rPr lang="es-ES" baseline="30000" dirty="0" smtClean="0"/>
              <a:t>2</a:t>
            </a:r>
            <a:r>
              <a:rPr lang="es-ES" dirty="0" smtClean="0"/>
              <a:t>+ (y-2)</a:t>
            </a:r>
            <a:r>
              <a:rPr lang="es-ES" baseline="30000" dirty="0" smtClean="0"/>
              <a:t>2 </a:t>
            </a:r>
            <a:r>
              <a:rPr lang="es-ES" dirty="0" smtClean="0"/>
              <a:t>= 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i="1" dirty="0" smtClean="0"/>
              <a:t>(x-2)</a:t>
            </a:r>
            <a:r>
              <a:rPr lang="es-ES" baseline="30000" dirty="0" smtClean="0"/>
              <a:t>2</a:t>
            </a:r>
            <a:r>
              <a:rPr lang="es-ES" dirty="0" smtClean="0"/>
              <a:t>+ (y-2)</a:t>
            </a:r>
            <a:r>
              <a:rPr lang="es-ES" baseline="30000" dirty="0" smtClean="0"/>
              <a:t>2 </a:t>
            </a:r>
            <a:r>
              <a:rPr lang="es-ES" dirty="0" smtClean="0"/>
              <a:t>= 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i="1" dirty="0" smtClean="0"/>
              <a:t>x</a:t>
            </a:r>
            <a:r>
              <a:rPr lang="es-ES" baseline="30000" dirty="0" smtClean="0"/>
              <a:t>2</a:t>
            </a:r>
            <a:r>
              <a:rPr lang="es-ES" dirty="0" smtClean="0"/>
              <a:t>+ (y-2)</a:t>
            </a:r>
            <a:r>
              <a:rPr lang="es-ES" baseline="30000" dirty="0" smtClean="0"/>
              <a:t>2 </a:t>
            </a:r>
            <a:r>
              <a:rPr lang="es-ES" dirty="0" smtClean="0"/>
              <a:t>= 4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845425" y="0"/>
            <a:ext cx="1504950" cy="6864531"/>
            <a:chOff x="7845425" y="0"/>
            <a:chExt cx="1504950" cy="6864531"/>
          </a:xfrm>
        </p:grpSpPr>
        <p:grpSp>
          <p:nvGrpSpPr>
            <p:cNvPr id="7" name="Group 6"/>
            <p:cNvGrpSpPr/>
            <p:nvPr/>
          </p:nvGrpSpPr>
          <p:grpSpPr>
            <a:xfrm>
              <a:off x="7845425" y="0"/>
              <a:ext cx="1504950" cy="5940425"/>
              <a:chOff x="7845425" y="0"/>
              <a:chExt cx="1504950" cy="5940425"/>
            </a:xfrm>
          </p:grpSpPr>
          <p:pic>
            <p:nvPicPr>
              <p:cNvPr id="8" name="Picture 2" descr="konark_sun_templ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5425" y="0"/>
                <a:ext cx="1450975" cy="1003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India_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990600"/>
                <a:ext cx="1316038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8" descr="http://www.webuildpages.com/jim/london/stonehenge-12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350" y="2041525"/>
                <a:ext cx="1263650" cy="942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 descr="http://img.groundspeak.com/waymarking/b62ba5ac-2643-4dd5-b342-dd6c8e42dd6a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8763" y="2955925"/>
                <a:ext cx="1265237" cy="949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http://www.onmilwaukee.com/images/articles/so/soundoff011109/soundoff011109_story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4000" y="3870325"/>
                <a:ext cx="12700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0" descr="http://www.merityre.co.uk/site-resources/images/pageImages/alloy_wheels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800600"/>
                <a:ext cx="1501775" cy="113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551" y="5778681"/>
              <a:ext cx="145097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1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0"/>
            <a:ext cx="8833104" cy="759181"/>
          </a:xfrm>
        </p:spPr>
        <p:txBody>
          <a:bodyPr/>
          <a:lstStyle/>
          <a:p>
            <a:r>
              <a:rPr lang="en-US" dirty="0" smtClean="0"/>
              <a:t>Match the following!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52498" y="1363387"/>
            <a:ext cx="21170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Directrix</a:t>
            </a:r>
            <a:r>
              <a:rPr lang="en-US" sz="2400" dirty="0" smtClean="0"/>
              <a:t> is y=-2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437257" y="2966483"/>
            <a:ext cx="229171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Opens to the left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437258" y="4639986"/>
            <a:ext cx="229370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Latus</a:t>
            </a:r>
            <a:r>
              <a:rPr lang="en-US" sz="2400" dirty="0" smtClean="0"/>
              <a:t> rectum is 6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12601" y="6087787"/>
            <a:ext cx="16071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Focus ( 0,3)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76400" y="1219200"/>
            <a:ext cx="11416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y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12x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676400" y="2852444"/>
            <a:ext cx="9861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8y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676400" y="4495800"/>
            <a:ext cx="12362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y</a:t>
            </a:r>
            <a:r>
              <a:rPr lang="en-US" sz="2400" baseline="30000" dirty="0"/>
              <a:t>2 </a:t>
            </a:r>
            <a:r>
              <a:rPr lang="en-US" sz="2400" dirty="0" smtClean="0"/>
              <a:t>=- 12x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615485" y="6074282"/>
            <a:ext cx="9861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y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6x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48600" y="0"/>
            <a:ext cx="1766888" cy="7010400"/>
            <a:chOff x="7848600" y="0"/>
            <a:chExt cx="1766888" cy="7010400"/>
          </a:xfrm>
        </p:grpSpPr>
        <p:pic>
          <p:nvPicPr>
            <p:cNvPr id="13" name="Picture 2" descr="http://bccp.lbl.gov/Art/stokstad_parabola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525" y="1860550"/>
              <a:ext cx="1565275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picture_70_bw_l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715000"/>
              <a:ext cx="1447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http://www.miragebookmark.ch/images/library-parabola-british-librar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648200"/>
              <a:ext cx="1766888" cy="117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http://cdn1.newsone.com/files/2009/11/mcdonald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429000"/>
              <a:ext cx="1701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http://www.nyc-architecture.com/UES/09a_parabol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838200"/>
              <a:ext cx="1600200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stlouisarch.jpg">
              <a:hlinkClick r:id="rId8" tooltip="stlouisarch.jpg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0"/>
              <a:ext cx="153987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724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Match the following!           Answer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08664" y="1188831"/>
            <a:ext cx="21170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Directrix</a:t>
            </a:r>
            <a:r>
              <a:rPr lang="en-US" sz="2400" dirty="0" smtClean="0"/>
              <a:t> is y=-2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633082" y="2822294"/>
            <a:ext cx="229171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Opens to the left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602883" y="4495798"/>
            <a:ext cx="229370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Latus</a:t>
            </a:r>
            <a:r>
              <a:rPr lang="en-US" sz="2400" dirty="0" smtClean="0"/>
              <a:t> rectum is 6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044737" y="5943600"/>
            <a:ext cx="16071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Focus ( 0,3)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76400" y="1188830"/>
            <a:ext cx="11416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y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12x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676400" y="2852444"/>
            <a:ext cx="9861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8y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676400" y="4495800"/>
            <a:ext cx="12362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y</a:t>
            </a:r>
            <a:r>
              <a:rPr lang="en-US" sz="2400" baseline="30000" dirty="0"/>
              <a:t>2 </a:t>
            </a:r>
            <a:r>
              <a:rPr lang="en-US" sz="2400" dirty="0" smtClean="0"/>
              <a:t>=- 12x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615485" y="6074282"/>
            <a:ext cx="9861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y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6x</a:t>
            </a:r>
            <a:endParaRPr lang="en-US" sz="2400" dirty="0"/>
          </a:p>
        </p:txBody>
      </p:sp>
      <p:cxnSp>
        <p:nvCxnSpPr>
          <p:cNvPr id="3" name="Straight Arrow Connector 2"/>
          <p:cNvCxnSpPr>
            <a:stCxn id="16" idx="3"/>
            <a:endCxn id="15" idx="0"/>
          </p:cNvCxnSpPr>
          <p:nvPr/>
        </p:nvCxnSpPr>
        <p:spPr>
          <a:xfrm>
            <a:off x="2818059" y="1419663"/>
            <a:ext cx="4030232" cy="4523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  <a:endCxn id="12" idx="1"/>
          </p:cNvCxnSpPr>
          <p:nvPr/>
        </p:nvCxnSpPr>
        <p:spPr>
          <a:xfrm flipV="1">
            <a:off x="2912636" y="3053127"/>
            <a:ext cx="2720446" cy="1673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3"/>
            <a:endCxn id="14" idx="1"/>
          </p:cNvCxnSpPr>
          <p:nvPr/>
        </p:nvCxnSpPr>
        <p:spPr>
          <a:xfrm flipV="1">
            <a:off x="2601652" y="4726631"/>
            <a:ext cx="3001231" cy="1578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3"/>
            <a:endCxn id="7" idx="1"/>
          </p:cNvCxnSpPr>
          <p:nvPr/>
        </p:nvCxnSpPr>
        <p:spPr>
          <a:xfrm flipV="1">
            <a:off x="2662567" y="1419664"/>
            <a:ext cx="2846097" cy="1663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848600" y="0"/>
            <a:ext cx="1766888" cy="7010400"/>
            <a:chOff x="7848600" y="0"/>
            <a:chExt cx="1766888" cy="7010400"/>
          </a:xfrm>
        </p:grpSpPr>
        <p:pic>
          <p:nvPicPr>
            <p:cNvPr id="34" name="Picture 2" descr="http://bccp.lbl.gov/Art/stokstad_parabola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525" y="1860550"/>
              <a:ext cx="1565275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 descr="picture_70_bw_l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715000"/>
              <a:ext cx="1447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 descr="http://www.miragebookmark.ch/images/library-parabola-british-librar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648200"/>
              <a:ext cx="1766888" cy="117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 descr="http://cdn1.newsone.com/files/2009/11/mcdonald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429000"/>
              <a:ext cx="1701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 descr="http://www.nyc-architecture.com/UES/09a_parabol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838200"/>
              <a:ext cx="1600200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 descr="stlouisarch.jpg">
              <a:hlinkClick r:id="rId8" tooltip="stlouisarch.jpg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0"/>
              <a:ext cx="1539875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548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838200"/>
            <a:ext cx="7086600" cy="60229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14400" y="116586"/>
            <a:ext cx="7086600" cy="7591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/>
              <a:t>Circle the applications of </a:t>
            </a:r>
            <a:r>
              <a:rPr lang="en-US" b="1" dirty="0" smtClean="0">
                <a:solidFill>
                  <a:srgbClr val="FF0000"/>
                </a:solidFill>
              </a:rPr>
              <a:t>Parabola </a:t>
            </a:r>
            <a:r>
              <a:rPr lang="en-US" b="1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>
                <a:solidFill>
                  <a:srgbClr val="92D050"/>
                </a:solidFill>
              </a:rPr>
              <a:t>, Ellipse </a:t>
            </a:r>
            <a:r>
              <a:rPr lang="en-US" b="1" dirty="0" smtClean="0"/>
              <a:t>in</a:t>
            </a:r>
          </a:p>
          <a:p>
            <a:pPr algn="just"/>
            <a:r>
              <a:rPr lang="en-US" b="1" dirty="0" smtClean="0">
                <a:solidFill>
                  <a:srgbClr val="92D050"/>
                </a:solidFill>
              </a:rPr>
              <a:t>Green</a:t>
            </a:r>
            <a:r>
              <a:rPr lang="en-US" b="1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hyperbola </a:t>
            </a:r>
            <a:r>
              <a:rPr lang="en-US" b="1" dirty="0" smtClean="0"/>
              <a:t>in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3399"/>
                </a:solidFill>
              </a:rPr>
              <a:t>circle</a:t>
            </a:r>
            <a:r>
              <a:rPr lang="en-US" b="1" dirty="0" smtClean="0"/>
              <a:t> in </a:t>
            </a:r>
            <a:r>
              <a:rPr lang="en-US" b="1" dirty="0" smtClean="0">
                <a:solidFill>
                  <a:srgbClr val="FF3399"/>
                </a:solidFill>
              </a:rPr>
              <a:t>pink</a:t>
            </a:r>
            <a:endParaRPr lang="en-US" b="1" dirty="0">
              <a:solidFill>
                <a:srgbClr val="FF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3175"/>
            <a:ext cx="15065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ajna\Desktop\vct\conic vct\Colosse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837">
            <a:off x="1220841" y="1218786"/>
            <a:ext cx="1796288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09603"/>
            <a:ext cx="1752600" cy="118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612">
            <a:off x="1207811" y="4690358"/>
            <a:ext cx="1600200" cy="120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5">
            <a:off x="3973467" y="3006212"/>
            <a:ext cx="1371600" cy="13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5643">
            <a:off x="6248403" y="1092825"/>
            <a:ext cx="914399" cy="142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425">
            <a:off x="1518134" y="3110609"/>
            <a:ext cx="1371600" cy="111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631" y1="12048" x2="77381" y2="1446"/>
                        <a14:foregroundMark x1="3274" y1="14217" x2="15179" y2="97349"/>
                        <a14:foregroundMark x1="20238" y1="87470" x2="26786" y2="99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152">
            <a:off x="5867303" y="2990705"/>
            <a:ext cx="1431155" cy="176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2562">
            <a:off x="3130032" y="4920547"/>
            <a:ext cx="2119436" cy="128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78" y="5291775"/>
            <a:ext cx="1810048" cy="142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2"/>
  <p:tag name="CHOICESCOUNT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4"/>
  <p:tag name="CHOICESCOUNT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1"/>
  <p:tag name="CHOICESCOUN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Layout>
  <Type>MultipleChoice</Type>
  <ChoicesCount>4</ChoicesCount>
  <Orientation>Left</Orientation>
</Layout>
</file>

<file path=customXml/item2.xml><?xml version="1.0" encoding="utf-8"?>
<Layout>
  <Type>YesNo</Type>
  <ChoicesCount>2</ChoicesCount>
  <Orientation>Left</Orientation>
</Layout>
</file>

<file path=customXml/item3.xml><?xml version="1.0" encoding="utf-8"?>
<Layout>
  <Type>MultipleChoice</Type>
  <ChoicesCount>4</ChoicesCount>
  <Orientation>Left</Orientation>
</Layout>
</file>

<file path=customXml/item4.xml><?xml version="1.0" encoding="utf-8"?>
<Layout>
  <Type>Drawing</Type>
  <ChoicesCount>0</ChoicesCount>
  <Orientation>Left</Orientation>
</Layout>
</file>

<file path=customXml/item5.xml><?xml version="1.0" encoding="utf-8"?>
<Layout>
  <Type>MultipleChoice</Type>
  <ChoicesCount>4</ChoicesCount>
  <Orientation>Left</Orientation>
</Layout>
</file>

<file path=customXml/item6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7C1E9C57-36FD-48C3-82AD-95462D7BBD27}">
  <ds:schemaRefs/>
</ds:datastoreItem>
</file>

<file path=customXml/itemProps2.xml><?xml version="1.0" encoding="utf-8"?>
<ds:datastoreItem xmlns:ds="http://schemas.openxmlformats.org/officeDocument/2006/customXml" ds:itemID="{1EFC9C74-BCAE-4C6B-AF71-351F835910A4}">
  <ds:schemaRefs/>
</ds:datastoreItem>
</file>

<file path=customXml/itemProps3.xml><?xml version="1.0" encoding="utf-8"?>
<ds:datastoreItem xmlns:ds="http://schemas.openxmlformats.org/officeDocument/2006/customXml" ds:itemID="{0E9299E6-4500-4EB7-ACD4-ABD80567BD5B}">
  <ds:schemaRefs/>
</ds:datastoreItem>
</file>

<file path=customXml/itemProps4.xml><?xml version="1.0" encoding="utf-8"?>
<ds:datastoreItem xmlns:ds="http://schemas.openxmlformats.org/officeDocument/2006/customXml" ds:itemID="{C3FE8877-2634-4C08-B385-7DE244D4818A}">
  <ds:schemaRefs/>
</ds:datastoreItem>
</file>

<file path=customXml/itemProps5.xml><?xml version="1.0" encoding="utf-8"?>
<ds:datastoreItem xmlns:ds="http://schemas.openxmlformats.org/officeDocument/2006/customXml" ds:itemID="{1A1379D1-D175-4DBE-BEE0-8FE22704A34C}">
  <ds:schemaRefs/>
</ds:datastoreItem>
</file>

<file path=customXml/itemProps6.xml><?xml version="1.0" encoding="utf-8"?>
<ds:datastoreItem xmlns:ds="http://schemas.openxmlformats.org/officeDocument/2006/customXml" ds:itemID="{AB69F201-3417-4AC7-9014-1463B1330F7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307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Sajna Santhosh - OOIS Teacher</dc:creator>
  <cp:lastModifiedBy>Ms. Sajna Santhosh - OOIS Teacher</cp:lastModifiedBy>
  <cp:revision>22</cp:revision>
  <dcterms:created xsi:type="dcterms:W3CDTF">2012-03-09T16:19:15Z</dcterms:created>
  <dcterms:modified xsi:type="dcterms:W3CDTF">2012-06-22T14:11:13Z</dcterms:modified>
</cp:coreProperties>
</file>